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3"/>
    <p:sldMasterId id="2147483690" r:id="rId4"/>
    <p:sldMasterId id="2147483740" r:id="rId5"/>
    <p:sldMasterId id="2147483883" r:id="rId6"/>
  </p:sldMasterIdLst>
  <p:notesMasterIdLst>
    <p:notesMasterId r:id="rId16"/>
  </p:notesMasterIdLst>
  <p:sldIdLst>
    <p:sldId id="2147482234" r:id="rId7"/>
    <p:sldId id="2147480783" r:id="rId8"/>
    <p:sldId id="2147482235" r:id="rId9"/>
    <p:sldId id="2147480780" r:id="rId10"/>
    <p:sldId id="2147482238" r:id="rId11"/>
    <p:sldId id="2147482239" r:id="rId12"/>
    <p:sldId id="2147482237" r:id="rId13"/>
    <p:sldId id="2147482240" r:id="rId14"/>
    <p:sldId id="2147482236" r:id="rId1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097DC3B-21E9-4F4E-A5FC-0DFB8195A29C}" v="2" dt="2025-02-16T20:52:09.12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82"/>
    <p:restoredTop sz="85030" autoAdjust="0"/>
  </p:normalViewPr>
  <p:slideViewPr>
    <p:cSldViewPr snapToGrid="0">
      <p:cViewPr varScale="1">
        <p:scale>
          <a:sx n="124" d="100"/>
          <a:sy n="124" d="100"/>
        </p:scale>
        <p:origin x="3680" y="16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viewProps" Target="viewProps.xml"/><Relationship Id="rId3" Type="http://schemas.openxmlformats.org/officeDocument/2006/relationships/slideMaster" Target="slideMasters/slideMaster1.xml"/><Relationship Id="rId21" Type="http://schemas.microsoft.com/office/2016/11/relationships/changesInfo" Target="changesInfos/changesInfo1.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4.xml"/><Relationship Id="rId11" Type="http://schemas.openxmlformats.org/officeDocument/2006/relationships/slide" Target="slides/slide5.xml"/><Relationship Id="rId5" Type="http://schemas.openxmlformats.org/officeDocument/2006/relationships/slideMaster" Target="slideMasters/slideMaster3.xml"/><Relationship Id="rId15" Type="http://schemas.openxmlformats.org/officeDocument/2006/relationships/slide" Target="slides/slide9.xml"/><Relationship Id="rId10" Type="http://schemas.openxmlformats.org/officeDocument/2006/relationships/slide" Target="slides/slide4.xml"/><Relationship Id="rId19" Type="http://schemas.openxmlformats.org/officeDocument/2006/relationships/theme" Target="theme/theme1.xml"/><Relationship Id="rId4" Type="http://schemas.openxmlformats.org/officeDocument/2006/relationships/slideMaster" Target="slideMasters/slideMaster2.xml"/><Relationship Id="rId9" Type="http://schemas.openxmlformats.org/officeDocument/2006/relationships/slide" Target="slides/slide3.xml"/><Relationship Id="rId14" Type="http://schemas.openxmlformats.org/officeDocument/2006/relationships/slide" Target="slides/slide8.xml"/><Relationship Id="rId22"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aria Soto Castro" userId="033dd1ca-c4b8-4d01-803d-a12630e812f6" providerId="ADAL" clId="{B097DC3B-21E9-4F4E-A5FC-0DFB8195A29C}"/>
    <pc:docChg chg="modSld">
      <pc:chgData name="Maria Soto Castro" userId="033dd1ca-c4b8-4d01-803d-a12630e812f6" providerId="ADAL" clId="{B097DC3B-21E9-4F4E-A5FC-0DFB8195A29C}" dt="2025-02-16T20:52:09.124" v="1" actId="20577"/>
      <pc:docMkLst>
        <pc:docMk/>
      </pc:docMkLst>
      <pc:sldChg chg="modSp">
        <pc:chgData name="Maria Soto Castro" userId="033dd1ca-c4b8-4d01-803d-a12630e812f6" providerId="ADAL" clId="{B097DC3B-21E9-4F4E-A5FC-0DFB8195A29C}" dt="2025-02-16T20:52:09.124" v="1" actId="20577"/>
        <pc:sldMkLst>
          <pc:docMk/>
          <pc:sldMk cId="1148582192" sldId="2147480783"/>
        </pc:sldMkLst>
        <pc:spChg chg="mod">
          <ac:chgData name="Maria Soto Castro" userId="033dd1ca-c4b8-4d01-803d-a12630e812f6" providerId="ADAL" clId="{B097DC3B-21E9-4F4E-A5FC-0DFB8195A29C}" dt="2025-02-16T20:52:09.124" v="1" actId="20577"/>
          <ac:spMkLst>
            <pc:docMk/>
            <pc:sldMk cId="1148582192" sldId="2147480783"/>
            <ac:spMk id="7" creationId="{4CE046E3-5B89-C8D5-A77C-4C672A2D5DAE}"/>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2/21/25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2/21/25 8:58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803" r="28506"/>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l="79459" r="1"/>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2/21/25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2/21/25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2/21/25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2/21/25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2/21/25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2/21/25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2/21/25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xml"/><Relationship Id="rId1" Type="http://schemas.openxmlformats.org/officeDocument/2006/relationships/slideLayout" Target="../slideLayouts/slideLayout101.xml"/><Relationship Id="rId5" Type="http://schemas.openxmlformats.org/officeDocument/2006/relationships/image" Target="../media/image52.png"/><Relationship Id="rId4" Type="http://schemas.openxmlformats.org/officeDocument/2006/relationships/image" Target="../media/image51.svg"/></Relationships>
</file>

<file path=ppt/slides/_rels/slide3.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2.xml"/><Relationship Id="rId1" Type="http://schemas.openxmlformats.org/officeDocument/2006/relationships/slideLayout" Target="../slideLayouts/slideLayout102.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70.xml"/><Relationship Id="rId4" Type="http://schemas.openxmlformats.org/officeDocument/2006/relationships/image" Target="../media/image51.svg"/></Relationships>
</file>

<file path=ppt/slides/_rels/slide5.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07.xml"/></Relationships>
</file>

<file path=ppt/slides/_rels/slide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07.xml"/></Relationships>
</file>

<file path=ppt/slides/_rels/slide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0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2.xml"/></Relationships>
</file>

<file path=ppt/slides/_rels/slide9.xml.rels><?xml version="1.0" encoding="UTF-8" standalone="yes"?>
<Relationships xmlns="http://schemas.openxmlformats.org/package/2006/relationships"><Relationship Id="rId8" Type="http://schemas.openxmlformats.org/officeDocument/2006/relationships/image" Target="../media/image58.png"/><Relationship Id="rId13" Type="http://schemas.openxmlformats.org/officeDocument/2006/relationships/image" Target="../media/image62.sv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1.png"/><Relationship Id="rId2" Type="http://schemas.openxmlformats.org/officeDocument/2006/relationships/notesSlide" Target="../notesSlides/notesSlide4.xml"/><Relationship Id="rId1" Type="http://schemas.openxmlformats.org/officeDocument/2006/relationships/slideLayout" Target="../slideLayouts/slideLayout102.xml"/><Relationship Id="rId6" Type="http://schemas.openxmlformats.org/officeDocument/2006/relationships/image" Target="../media/image56.png"/><Relationship Id="rId11" Type="http://schemas.openxmlformats.org/officeDocument/2006/relationships/image" Target="../media/image52.pn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 Id="rId14" Type="http://schemas.openxmlformats.org/officeDocument/2006/relationships/image" Target="../media/image63.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1754326"/>
          </a:xfrm>
          <a:prstGeom prst="rect">
            <a:avLst/>
          </a:prstGeom>
          <a:noFill/>
        </p:spPr>
        <p:txBody>
          <a:bodyPr wrap="square">
            <a:spAutoFit/>
          </a:bodyPr>
          <a:lstStyle/>
          <a:p>
            <a:pPr lvl="0" defTabSz="914367">
              <a:defRPr/>
            </a:pPr>
            <a:r>
              <a:rPr lang="en-US" sz="5400" b="1" dirty="0" err="1">
                <a:solidFill>
                  <a:schemeClr val="bg1"/>
                </a:solidFill>
                <a:latin typeface="Segoe UI" panose="020B0502040204020203" pitchFamily="34" charset="0"/>
              </a:rPr>
              <a:t>Evaluación</a:t>
            </a:r>
            <a:r>
              <a:rPr lang="en-US" sz="5400" b="1" dirty="0">
                <a:solidFill>
                  <a:schemeClr val="bg1"/>
                </a:solidFill>
                <a:latin typeface="Segoe UI" panose="020B0502040204020203" pitchFamily="34" charset="0"/>
              </a:rPr>
              <a:t> y Logging </a:t>
            </a:r>
            <a:r>
              <a:rPr lang="en-US" sz="5400" b="1" dirty="0" err="1">
                <a:solidFill>
                  <a:schemeClr val="bg1"/>
                </a:solidFill>
                <a:latin typeface="Segoe UI" panose="020B0502040204020203" pitchFamily="34" charset="0"/>
              </a:rPr>
              <a:t>en</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Aplicaciones</a:t>
            </a:r>
            <a:r>
              <a:rPr lang="en-US" sz="5400" b="1" dirty="0">
                <a:solidFill>
                  <a:schemeClr val="bg1"/>
                </a:solidFill>
                <a:latin typeface="Segoe UI" panose="020B0502040204020203" pitchFamily="34" charset="0"/>
              </a:rPr>
              <a:t> de IA</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 Mañez</a:t>
            </a: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Chief Architect – ClearPeople LTD</a:t>
            </a: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774571"/>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luismanez</a:t>
            </a:r>
            <a:endParaRPr lang="en-US" sz="2000" b="1" spc="-50" dirty="0">
              <a:ln w="3175">
                <a:noFill/>
              </a:ln>
              <a:solidFill>
                <a:prstClr val="white"/>
              </a:solidFill>
              <a:latin typeface="Segoe UI Semibold" panose="020B0502040204020203" pitchFamily="34" charset="0"/>
              <a:cs typeface="Segoe UI Semibold" panose="020B0502040204020203" pitchFamily="34" charset="0"/>
            </a:endParaRPr>
          </a:p>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linkedin.com/in/name</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923905" y="2542100"/>
            <a:ext cx="5738227"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AI Evaluation</a:t>
            </a: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7037E-6 L 0.02057 0.00047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5" name="Rectangle 205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50" name="Picture 2" descr="The Office: The Best (&amp; Worst) Trait Of Each Main Character">
            <a:extLst>
              <a:ext uri="{FF2B5EF4-FFF2-40B4-BE49-F238E27FC236}">
                <a16:creationId xmlns:a16="http://schemas.microsoft.com/office/drawing/2014/main" id="{CDC83AAD-31C6-312E-1D5C-FC90FB9D45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1095" r="1" b="1"/>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2" name="Rounded Rectangular Callout 1">
            <a:extLst>
              <a:ext uri="{FF2B5EF4-FFF2-40B4-BE49-F238E27FC236}">
                <a16:creationId xmlns:a16="http://schemas.microsoft.com/office/drawing/2014/main" id="{9ACF5972-57C3-DC88-85C0-D9046C57D484}"/>
              </a:ext>
            </a:extLst>
          </p:cNvPr>
          <p:cNvSpPr/>
          <p:nvPr/>
        </p:nvSpPr>
        <p:spPr>
          <a:xfrm>
            <a:off x="1859623" y="873303"/>
            <a:ext cx="3113069" cy="996594"/>
          </a:xfrm>
          <a:prstGeom prst="wedgeRoundRectCallout">
            <a:avLst>
              <a:gd name="adj1" fmla="val 60355"/>
              <a:gd name="adj2" fmla="val 12641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How good is our AI solution?</a:t>
            </a:r>
          </a:p>
        </p:txBody>
      </p:sp>
      <p:sp>
        <p:nvSpPr>
          <p:cNvPr id="3" name="Rounded Rectangular Callout 2">
            <a:extLst>
              <a:ext uri="{FF2B5EF4-FFF2-40B4-BE49-F238E27FC236}">
                <a16:creationId xmlns:a16="http://schemas.microsoft.com/office/drawing/2014/main" id="{CDEE3B2A-B16D-DEA4-7835-5D508917FAE9}"/>
              </a:ext>
            </a:extLst>
          </p:cNvPr>
          <p:cNvSpPr/>
          <p:nvPr/>
        </p:nvSpPr>
        <p:spPr>
          <a:xfrm>
            <a:off x="1077075" y="2577100"/>
            <a:ext cx="3113069" cy="996594"/>
          </a:xfrm>
          <a:prstGeom prst="wedgeRoundRectCallout">
            <a:avLst>
              <a:gd name="adj1" fmla="val 89728"/>
              <a:gd name="adj2" fmla="val -12758"/>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Can we use a cheaper model?</a:t>
            </a:r>
          </a:p>
        </p:txBody>
      </p:sp>
      <p:sp>
        <p:nvSpPr>
          <p:cNvPr id="4" name="Rounded Rectangular Callout 3">
            <a:extLst>
              <a:ext uri="{FF2B5EF4-FFF2-40B4-BE49-F238E27FC236}">
                <a16:creationId xmlns:a16="http://schemas.microsoft.com/office/drawing/2014/main" id="{ABE1969D-4A33-87C5-0599-18189C40C721}"/>
              </a:ext>
            </a:extLst>
          </p:cNvPr>
          <p:cNvSpPr/>
          <p:nvPr/>
        </p:nvSpPr>
        <p:spPr>
          <a:xfrm>
            <a:off x="7876855" y="2432406"/>
            <a:ext cx="3113069" cy="996594"/>
          </a:xfrm>
          <a:prstGeom prst="wedgeRoundRectCallout">
            <a:avLst>
              <a:gd name="adj1" fmla="val -70998"/>
              <a:gd name="adj2" fmla="val 15077"/>
              <a:gd name="adj3" fmla="val 16667"/>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GB" dirty="0"/>
              <a:t>Is our RAG strategy working fine?</a:t>
            </a:r>
          </a:p>
        </p:txBody>
      </p:sp>
    </p:spTree>
    <p:extLst>
      <p:ext uri="{BB962C8B-B14F-4D97-AF65-F5344CB8AC3E}">
        <p14:creationId xmlns:p14="http://schemas.microsoft.com/office/powerpoint/2010/main" val="38174278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3074" name="Picture 2" descr="I hate Andy! I don't find him funny nor do I think that he's a ...">
            <a:extLst>
              <a:ext uri="{FF2B5EF4-FFF2-40B4-BE49-F238E27FC236}">
                <a16:creationId xmlns:a16="http://schemas.microsoft.com/office/drawing/2014/main" id="{FDD55B45-D743-DF34-A13D-74E233D354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2506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189788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58F147E4-5046-844E-FA99-DE47706A81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4525" y="0"/>
            <a:ext cx="10901363"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029578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49408E-3403-5B1D-96C8-9BD487C73578}"/>
              </a:ext>
            </a:extLst>
          </p:cNvPr>
          <p:cNvSpPr>
            <a:spLocks noGrp="1"/>
          </p:cNvSpPr>
          <p:nvPr>
            <p:ph type="title"/>
          </p:nvPr>
        </p:nvSpPr>
        <p:spPr/>
        <p:txBody>
          <a:bodyPr/>
          <a:lstStyle/>
          <a:p>
            <a:r>
              <a:rPr lang="en-GB" dirty="0"/>
              <a:t>Evaluation </a:t>
            </a:r>
            <a:r>
              <a:rPr lang="en-GB" dirty="0" err="1"/>
              <a:t>criterias</a:t>
            </a:r>
            <a:endParaRPr lang="en-GB" dirty="0"/>
          </a:p>
        </p:txBody>
      </p:sp>
      <p:sp>
        <p:nvSpPr>
          <p:cNvPr id="4" name="TextBox 3">
            <a:extLst>
              <a:ext uri="{FF2B5EF4-FFF2-40B4-BE49-F238E27FC236}">
                <a16:creationId xmlns:a16="http://schemas.microsoft.com/office/drawing/2014/main" id="{413BBA17-2625-3372-D624-3ED74DB21248}"/>
              </a:ext>
            </a:extLst>
          </p:cNvPr>
          <p:cNvSpPr txBox="1"/>
          <p:nvPr/>
        </p:nvSpPr>
        <p:spPr>
          <a:xfrm>
            <a:off x="588264" y="1727088"/>
            <a:ext cx="5247458" cy="830997"/>
          </a:xfrm>
          <a:prstGeom prst="rect">
            <a:avLst/>
          </a:prstGeom>
          <a:noFill/>
        </p:spPr>
        <p:txBody>
          <a:bodyPr wrap="square">
            <a:spAutoFit/>
          </a:bodyPr>
          <a:lstStyle/>
          <a:p>
            <a:r>
              <a:rPr lang="en-GB" sz="1200" b="1" dirty="0"/>
              <a:t>Relevance</a:t>
            </a:r>
            <a:r>
              <a:rPr lang="en-GB" sz="1200" dirty="0"/>
              <a:t> – Is the AI’s response useful and related to the question or context?</a:t>
            </a:r>
            <a:br>
              <a:rPr lang="en-GB" sz="1200" dirty="0"/>
            </a:br>
            <a:r>
              <a:rPr lang="en-GB" sz="1200" i="1" dirty="0"/>
              <a:t>Example:</a:t>
            </a:r>
            <a:r>
              <a:rPr lang="en-GB" sz="1200" dirty="0"/>
              <a:t> You ask about Azure OpenAI, but the AI responds about AWS </a:t>
            </a:r>
            <a:r>
              <a:rPr lang="en-GB" sz="1200" dirty="0" err="1"/>
              <a:t>SageMaker</a:t>
            </a:r>
            <a:r>
              <a:rPr lang="en-GB" sz="1200" dirty="0"/>
              <a:t>. → </a:t>
            </a:r>
            <a:r>
              <a:rPr lang="en-GB" sz="1200" b="1" dirty="0"/>
              <a:t>Poor relevance.</a:t>
            </a:r>
            <a:endParaRPr lang="en-GB" sz="1200" dirty="0"/>
          </a:p>
        </p:txBody>
      </p:sp>
      <p:sp>
        <p:nvSpPr>
          <p:cNvPr id="6" name="TextBox 5">
            <a:extLst>
              <a:ext uri="{FF2B5EF4-FFF2-40B4-BE49-F238E27FC236}">
                <a16:creationId xmlns:a16="http://schemas.microsoft.com/office/drawing/2014/main" id="{51CA7301-1F66-692C-0E90-91932330194A}"/>
              </a:ext>
            </a:extLst>
          </p:cNvPr>
          <p:cNvSpPr txBox="1"/>
          <p:nvPr/>
        </p:nvSpPr>
        <p:spPr>
          <a:xfrm>
            <a:off x="588264" y="2926639"/>
            <a:ext cx="5247458" cy="646331"/>
          </a:xfrm>
          <a:prstGeom prst="rect">
            <a:avLst/>
          </a:prstGeom>
          <a:noFill/>
        </p:spPr>
        <p:txBody>
          <a:bodyPr wrap="square">
            <a:spAutoFit/>
          </a:bodyPr>
          <a:lstStyle/>
          <a:p>
            <a:r>
              <a:rPr lang="en-GB" sz="1200" b="1" dirty="0"/>
              <a:t>Truth</a:t>
            </a:r>
            <a:r>
              <a:rPr lang="en-GB" sz="1200" dirty="0"/>
              <a:t> – Is the information provided by the AI factually correct?</a:t>
            </a:r>
            <a:br>
              <a:rPr lang="en-GB" sz="1200" dirty="0"/>
            </a:br>
            <a:r>
              <a:rPr lang="en-GB" sz="1200" i="1" dirty="0"/>
              <a:t>Example:</a:t>
            </a:r>
            <a:r>
              <a:rPr lang="en-GB" sz="1200" dirty="0"/>
              <a:t> You ask for the release date of .NET 8, and the AI gives you the wrong date. → </a:t>
            </a:r>
            <a:r>
              <a:rPr lang="en-GB" sz="1200" b="1" dirty="0"/>
              <a:t>Poor truthfulness.</a:t>
            </a:r>
            <a:endParaRPr lang="en-GB" sz="1200" dirty="0"/>
          </a:p>
        </p:txBody>
      </p:sp>
      <p:sp>
        <p:nvSpPr>
          <p:cNvPr id="8" name="TextBox 7">
            <a:extLst>
              <a:ext uri="{FF2B5EF4-FFF2-40B4-BE49-F238E27FC236}">
                <a16:creationId xmlns:a16="http://schemas.microsoft.com/office/drawing/2014/main" id="{BD997C52-4730-019F-174E-50D112E43C8C}"/>
              </a:ext>
            </a:extLst>
          </p:cNvPr>
          <p:cNvSpPr txBox="1"/>
          <p:nvPr/>
        </p:nvSpPr>
        <p:spPr>
          <a:xfrm>
            <a:off x="588264" y="3941524"/>
            <a:ext cx="5247458" cy="1015663"/>
          </a:xfrm>
          <a:prstGeom prst="rect">
            <a:avLst/>
          </a:prstGeom>
          <a:noFill/>
        </p:spPr>
        <p:txBody>
          <a:bodyPr wrap="square">
            <a:spAutoFit/>
          </a:bodyPr>
          <a:lstStyle/>
          <a:p>
            <a:r>
              <a:rPr lang="en-GB" sz="1200" b="1" dirty="0"/>
              <a:t>Completeness</a:t>
            </a:r>
            <a:r>
              <a:rPr lang="en-GB" sz="1200" dirty="0"/>
              <a:t> – Does the response cover all important aspects, or does it leave out key information?</a:t>
            </a:r>
            <a:br>
              <a:rPr lang="en-GB" sz="1200" dirty="0"/>
            </a:br>
            <a:r>
              <a:rPr lang="en-GB" sz="1200" i="1" dirty="0"/>
              <a:t>Example:</a:t>
            </a:r>
            <a:r>
              <a:rPr lang="en-GB" sz="1200" dirty="0"/>
              <a:t> You ask for the steps to deploy a model in Azure Machine Learning, and the AI only gives you half the process. → </a:t>
            </a:r>
            <a:r>
              <a:rPr lang="en-GB" sz="1200" b="1" dirty="0"/>
              <a:t>Poor completeness.</a:t>
            </a:r>
            <a:endParaRPr lang="en-GB" sz="1200" dirty="0"/>
          </a:p>
        </p:txBody>
      </p:sp>
      <p:sp>
        <p:nvSpPr>
          <p:cNvPr id="10" name="TextBox 9">
            <a:extLst>
              <a:ext uri="{FF2B5EF4-FFF2-40B4-BE49-F238E27FC236}">
                <a16:creationId xmlns:a16="http://schemas.microsoft.com/office/drawing/2014/main" id="{5A5FD24A-1738-9C4C-4795-58476CB4CCCC}"/>
              </a:ext>
            </a:extLst>
          </p:cNvPr>
          <p:cNvSpPr txBox="1"/>
          <p:nvPr/>
        </p:nvSpPr>
        <p:spPr>
          <a:xfrm>
            <a:off x="588264" y="5325741"/>
            <a:ext cx="5247458" cy="461665"/>
          </a:xfrm>
          <a:prstGeom prst="rect">
            <a:avLst/>
          </a:prstGeom>
          <a:noFill/>
        </p:spPr>
        <p:txBody>
          <a:bodyPr wrap="square">
            <a:spAutoFit/>
          </a:bodyPr>
          <a:lstStyle/>
          <a:p>
            <a:r>
              <a:rPr lang="en-GB" sz="1200" b="1" dirty="0"/>
              <a:t>Fluency</a:t>
            </a:r>
            <a:r>
              <a:rPr lang="en-GB" sz="1200" dirty="0"/>
              <a:t> – Is the generated text grammatically correct and easy to read?</a:t>
            </a:r>
            <a:br>
              <a:rPr lang="en-GB" sz="1200" dirty="0"/>
            </a:br>
            <a:r>
              <a:rPr lang="en-GB" sz="1200" i="1" dirty="0"/>
              <a:t>Example:</a:t>
            </a:r>
            <a:r>
              <a:rPr lang="en-GB" sz="1200" dirty="0"/>
              <a:t> "Model train Azure upload then works." → </a:t>
            </a:r>
            <a:r>
              <a:rPr lang="en-GB" sz="1200" b="1" dirty="0"/>
              <a:t>Poor fluency.</a:t>
            </a:r>
            <a:endParaRPr lang="en-GB" sz="1200" dirty="0"/>
          </a:p>
        </p:txBody>
      </p:sp>
      <p:sp>
        <p:nvSpPr>
          <p:cNvPr id="12" name="TextBox 11">
            <a:extLst>
              <a:ext uri="{FF2B5EF4-FFF2-40B4-BE49-F238E27FC236}">
                <a16:creationId xmlns:a16="http://schemas.microsoft.com/office/drawing/2014/main" id="{D12E9E06-3736-076F-5CCF-5B01D5AAC06E}"/>
              </a:ext>
            </a:extLst>
          </p:cNvPr>
          <p:cNvSpPr txBox="1"/>
          <p:nvPr/>
        </p:nvSpPr>
        <p:spPr>
          <a:xfrm>
            <a:off x="6096000" y="1727087"/>
            <a:ext cx="5507737" cy="830997"/>
          </a:xfrm>
          <a:prstGeom prst="rect">
            <a:avLst/>
          </a:prstGeom>
          <a:noFill/>
        </p:spPr>
        <p:txBody>
          <a:bodyPr wrap="square">
            <a:spAutoFit/>
          </a:bodyPr>
          <a:lstStyle/>
          <a:p>
            <a:r>
              <a:rPr lang="en-GB" sz="1200" b="1" dirty="0"/>
              <a:t>Coherence</a:t>
            </a:r>
            <a:r>
              <a:rPr lang="en-GB" sz="1200" dirty="0"/>
              <a:t> – Do the ideas in the response make sense together?</a:t>
            </a:r>
            <a:br>
              <a:rPr lang="en-GB" sz="1200" dirty="0"/>
            </a:br>
            <a:r>
              <a:rPr lang="en-GB" sz="1200" i="1" dirty="0"/>
              <a:t>Example:</a:t>
            </a:r>
            <a:r>
              <a:rPr lang="en-GB" sz="1200" dirty="0"/>
              <a:t> The AI says in one sentence that "generative AI does not need data" and in the next that "it requires millions of data points for training." → </a:t>
            </a:r>
            <a:r>
              <a:rPr lang="en-GB" sz="1200" b="1" dirty="0"/>
              <a:t>Poor coherence.</a:t>
            </a:r>
            <a:endParaRPr lang="en-GB" sz="1200" dirty="0"/>
          </a:p>
        </p:txBody>
      </p:sp>
      <p:sp>
        <p:nvSpPr>
          <p:cNvPr id="14" name="TextBox 13">
            <a:extLst>
              <a:ext uri="{FF2B5EF4-FFF2-40B4-BE49-F238E27FC236}">
                <a16:creationId xmlns:a16="http://schemas.microsoft.com/office/drawing/2014/main" id="{CDAD61E2-FFED-7E6E-1A3F-6F0629EE421C}"/>
              </a:ext>
            </a:extLst>
          </p:cNvPr>
          <p:cNvSpPr txBox="1"/>
          <p:nvPr/>
        </p:nvSpPr>
        <p:spPr>
          <a:xfrm>
            <a:off x="6096000" y="2926639"/>
            <a:ext cx="5507736" cy="1754326"/>
          </a:xfrm>
          <a:prstGeom prst="rect">
            <a:avLst/>
          </a:prstGeom>
          <a:noFill/>
        </p:spPr>
        <p:txBody>
          <a:bodyPr wrap="square">
            <a:spAutoFit/>
          </a:bodyPr>
          <a:lstStyle/>
          <a:p>
            <a:r>
              <a:rPr lang="en-GB" sz="1200" b="1" dirty="0"/>
              <a:t>Equivalence</a:t>
            </a:r>
            <a:r>
              <a:rPr lang="en-GB" sz="1200" dirty="0"/>
              <a:t> – Do two different responses mean the same thing, even if phrased differently?</a:t>
            </a:r>
            <a:br>
              <a:rPr lang="en-GB" sz="1200" dirty="0"/>
            </a:br>
            <a:r>
              <a:rPr lang="en-GB" sz="1200" i="1" dirty="0"/>
              <a:t>Example:</a:t>
            </a:r>
            <a:endParaRPr lang="en-GB" sz="1200" dirty="0"/>
          </a:p>
          <a:p>
            <a:pPr lvl="1">
              <a:buFont typeface="Arial" panose="020B0604020202020204" pitchFamily="34" charset="0"/>
              <a:buChar char="•"/>
            </a:pPr>
            <a:r>
              <a:rPr lang="en-GB" sz="1200" dirty="0"/>
              <a:t>Response 1: "Azure OpenAI is a service that allows you to use OpenAI models in Microsoft’s cloud."</a:t>
            </a:r>
          </a:p>
          <a:p>
            <a:pPr lvl="1">
              <a:buFont typeface="Arial" panose="020B0604020202020204" pitchFamily="34" charset="0"/>
              <a:buChar char="•"/>
            </a:pPr>
            <a:r>
              <a:rPr lang="en-GB" sz="1200" dirty="0"/>
              <a:t>Response 2: "Azure OpenAI provides access to OpenAI’s AI models through Microsoft’s infrastructure.”</a:t>
            </a:r>
          </a:p>
          <a:p>
            <a:pPr lvl="1"/>
            <a:r>
              <a:rPr lang="en-GB" sz="1200" dirty="0"/>
              <a:t>→ </a:t>
            </a:r>
            <a:r>
              <a:rPr lang="en-GB" sz="1200" b="1" dirty="0"/>
              <a:t>Good equivalence, because both responses convey the same meaning.</a:t>
            </a:r>
            <a:endParaRPr lang="en-GB" sz="1200" dirty="0"/>
          </a:p>
        </p:txBody>
      </p:sp>
      <p:sp>
        <p:nvSpPr>
          <p:cNvPr id="16" name="TextBox 15">
            <a:extLst>
              <a:ext uri="{FF2B5EF4-FFF2-40B4-BE49-F238E27FC236}">
                <a16:creationId xmlns:a16="http://schemas.microsoft.com/office/drawing/2014/main" id="{ACC7D3C5-5610-2116-F754-CA0ABB6E4FEE}"/>
              </a:ext>
            </a:extLst>
          </p:cNvPr>
          <p:cNvSpPr txBox="1"/>
          <p:nvPr/>
        </p:nvSpPr>
        <p:spPr>
          <a:xfrm>
            <a:off x="6096000" y="4957187"/>
            <a:ext cx="5507736" cy="830997"/>
          </a:xfrm>
          <a:prstGeom prst="rect">
            <a:avLst/>
          </a:prstGeom>
          <a:noFill/>
        </p:spPr>
        <p:txBody>
          <a:bodyPr wrap="square">
            <a:spAutoFit/>
          </a:bodyPr>
          <a:lstStyle/>
          <a:p>
            <a:r>
              <a:rPr lang="en-GB" sz="1200" b="1" dirty="0" err="1"/>
              <a:t>Groundedness</a:t>
            </a:r>
            <a:r>
              <a:rPr lang="en-GB" sz="1200" dirty="0"/>
              <a:t> – Is the AI’s response based on verifiable sources, or is it "hallucinating" information?</a:t>
            </a:r>
            <a:br>
              <a:rPr lang="en-GB" sz="1200" dirty="0"/>
            </a:br>
            <a:r>
              <a:rPr lang="en-GB" sz="1200" i="1" dirty="0"/>
              <a:t>Example:</a:t>
            </a:r>
            <a:r>
              <a:rPr lang="en-GB" sz="1200" dirty="0"/>
              <a:t> You ask for the official .NET roadmap, and the AI responds with something that isn’t in any official source. → </a:t>
            </a:r>
            <a:r>
              <a:rPr lang="en-GB" sz="1200" b="1" dirty="0"/>
              <a:t>Poor </a:t>
            </a:r>
            <a:r>
              <a:rPr lang="en-GB" sz="1200" b="1" dirty="0" err="1"/>
              <a:t>groundedness</a:t>
            </a:r>
            <a:r>
              <a:rPr lang="en-GB" sz="1200" b="1" dirty="0"/>
              <a:t>.</a:t>
            </a:r>
            <a:endParaRPr lang="en-GB" sz="1200" dirty="0"/>
          </a:p>
        </p:txBody>
      </p:sp>
    </p:spTree>
    <p:extLst>
      <p:ext uri="{BB962C8B-B14F-4D97-AF65-F5344CB8AC3E}">
        <p14:creationId xmlns:p14="http://schemas.microsoft.com/office/powerpoint/2010/main" val="182788828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971417"/>
            <a:ext cx="10760044" cy="597500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821485"/>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845905"/>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642475"/>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842977"/>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689984"/>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642779"/>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842977"/>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617034"/>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805457"/>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903499"/>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484567"/>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9C942CAC62E064BA41C16DCE55751F0" ma:contentTypeVersion="17" ma:contentTypeDescription="Create a new document." ma:contentTypeScope="" ma:versionID="ad0002479a0b992217b6a126c3547658">
  <xsd:schema xmlns:xsd="http://www.w3.org/2001/XMLSchema" xmlns:xs="http://www.w3.org/2001/XMLSchema" xmlns:p="http://schemas.microsoft.com/office/2006/metadata/properties" xmlns:ns2="0dde9836-c0c4-4c98-97c4-ed7c1f1380ac" xmlns:ns3="47a810b7-8fb8-429c-8513-1f223c29c0fa" targetNamespace="http://schemas.microsoft.com/office/2006/metadata/properties" ma:root="true" ma:fieldsID="62177a8f626c4c36690efbffc6c6b2e8" ns2:_="" ns3:_="">
    <xsd:import namespace="0dde9836-c0c4-4c98-97c4-ed7c1f1380ac"/>
    <xsd:import namespace="47a810b7-8fb8-429c-8513-1f223c29c0fa"/>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3:SharedWithUsers" minOccurs="0"/>
                <xsd:element ref="ns3:SharedWithDetails" minOccurs="0"/>
                <xsd:element ref="ns2:MediaServiceAutoTags" minOccurs="0"/>
                <xsd:element ref="ns2:MediaServiceOCR" minOccurs="0"/>
                <xsd:element ref="ns2:MediaServiceGenerationTime" minOccurs="0"/>
                <xsd:element ref="ns2:MediaServiceEventHashCode" minOccurs="0"/>
                <xsd:element ref="ns2:MediaServiceDateTaken" minOccurs="0"/>
                <xsd:element ref="ns2:MediaLengthInSeconds" minOccurs="0"/>
                <xsd:element ref="ns2:lcf76f155ced4ddcb4097134ff3c332f" minOccurs="0"/>
                <xsd:element ref="ns3:TaxCatchAll" minOccurs="0"/>
                <xsd:element ref="ns2:MediaServiceLocation"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0dde9836-c0c4-4c98-97c4-ed7c1f1380a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4" nillable="true" ma:displayName="Tags" ma:internalName="MediaServiceAutoTags" ma:readOnly="true">
      <xsd:simpleType>
        <xsd:restriction base="dms:Text"/>
      </xsd:simpleType>
    </xsd:element>
    <xsd:element name="MediaServiceOCR" ma:index="15" nillable="true" ma:displayName="Extracted Text" ma:internalName="MediaServiceOCR"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Length (seconds)" ma:internalName="MediaLengthInSeconds" ma:readOnly="true">
      <xsd:simpleType>
        <xsd:restriction base="dms:Unknown"/>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a278fd95-a05d-44bb-b06c-21f5d09e9e69" ma:termSetId="09814cd3-568e-fe90-9814-8d621ff8fb84" ma:anchorId="fba54fb3-c3e1-fe81-a776-ca4b69148c4d" ma:open="true" ma:isKeyword="false">
      <xsd:complexType>
        <xsd:sequence>
          <xsd:element ref="pc:Terms" minOccurs="0" maxOccurs="1"/>
        </xsd:sequence>
      </xsd:complexType>
    </xsd:element>
    <xsd:element name="MediaServiceLocation" ma:index="23" nillable="true" ma:displayName="Location" ma:internalName="MediaServiceLocation" ma:readOnly="true">
      <xsd:simpleType>
        <xsd:restriction base="dms:Text"/>
      </xsd:simple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7a810b7-8fb8-429c-8513-1f223c29c0fa"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93bdf5c8-eb67-4173-b60a-476589ab5c83}" ma:internalName="TaxCatchAll" ma:showField="CatchAllData" ma:web="47a810b7-8fb8-429c-8513-1f223c29c0fa">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56698FF-69F3-4CE0-8022-EEF4A5E80B8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0dde9836-c0c4-4c98-97c4-ed7c1f1380ac"/>
    <ds:schemaRef ds:uri="47a810b7-8fb8-429c-8513-1f223c29c0f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ACB76787-526F-4840-836B-1E11E1C48F4C}">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448</TotalTime>
  <Words>404</Words>
  <Application>Microsoft Macintosh PowerPoint</Application>
  <PresentationFormat>Widescreen</PresentationFormat>
  <Paragraphs>28</Paragraphs>
  <Slides>9</Slides>
  <Notes>4</Notes>
  <HiddenSlides>0</HiddenSlides>
  <MMClips>0</MMClips>
  <ScaleCrop>false</ScaleCrop>
  <HeadingPairs>
    <vt:vector size="6" baseType="variant">
      <vt:variant>
        <vt:lpstr>Fonts Used</vt:lpstr>
      </vt:variant>
      <vt:variant>
        <vt:i4>10</vt:i4>
      </vt:variant>
      <vt:variant>
        <vt:lpstr>Theme</vt:lpstr>
      </vt:variant>
      <vt:variant>
        <vt:i4>4</vt:i4>
      </vt:variant>
      <vt:variant>
        <vt:lpstr>Slide Titles</vt:lpstr>
      </vt:variant>
      <vt:variant>
        <vt:i4>9</vt:i4>
      </vt:variant>
    </vt:vector>
  </HeadingPairs>
  <TitlesOfParts>
    <vt:vector size="23" baseType="lpstr">
      <vt:lpstr>Aptos</vt:lpstr>
      <vt:lpstr>Arial</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Evaluation criterias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Henk Boelman</dc:creator>
  <cp:lastModifiedBy>Luis Mañez</cp:lastModifiedBy>
  <cp:revision>16</cp:revision>
  <dcterms:created xsi:type="dcterms:W3CDTF">2023-09-25T13:57:04Z</dcterms:created>
  <dcterms:modified xsi:type="dcterms:W3CDTF">2025-02-21T22:22:30Z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e575051-ae9c-4f9b-beed-77532f7cfdad_Enabled">
    <vt:lpwstr>true</vt:lpwstr>
  </property>
  <property fmtid="{D5CDD505-2E9C-101B-9397-08002B2CF9AE}" pid="3" name="MSIP_Label_3e575051-ae9c-4f9b-beed-77532f7cfdad_SetDate">
    <vt:lpwstr>2025-02-21T19:59:03Z</vt:lpwstr>
  </property>
  <property fmtid="{D5CDD505-2E9C-101B-9397-08002B2CF9AE}" pid="4" name="MSIP_Label_3e575051-ae9c-4f9b-beed-77532f7cfdad_Method">
    <vt:lpwstr>Privileged</vt:lpwstr>
  </property>
  <property fmtid="{D5CDD505-2E9C-101B-9397-08002B2CF9AE}" pid="5" name="MSIP_Label_3e575051-ae9c-4f9b-beed-77532f7cfdad_Name">
    <vt:lpwstr>PERSONAL USE</vt:lpwstr>
  </property>
  <property fmtid="{D5CDD505-2E9C-101B-9397-08002B2CF9AE}" pid="6" name="MSIP_Label_3e575051-ae9c-4f9b-beed-77532f7cfdad_SiteId">
    <vt:lpwstr>ba4bb771-3da5-4ca3-ae29-bcf2d5763624</vt:lpwstr>
  </property>
  <property fmtid="{D5CDD505-2E9C-101B-9397-08002B2CF9AE}" pid="7" name="MSIP_Label_3e575051-ae9c-4f9b-beed-77532f7cfdad_ActionId">
    <vt:lpwstr>d373fd6e-ccfa-46c6-9814-a22801ea12d6</vt:lpwstr>
  </property>
  <property fmtid="{D5CDD505-2E9C-101B-9397-08002B2CF9AE}" pid="8" name="MSIP_Label_3e575051-ae9c-4f9b-beed-77532f7cfdad_ContentBits">
    <vt:lpwstr>0</vt:lpwstr>
  </property>
  <property fmtid="{D5CDD505-2E9C-101B-9397-08002B2CF9AE}" pid="9" name="MSIP_Label_3e575051-ae9c-4f9b-beed-77532f7cfdad_Tag">
    <vt:lpwstr>50, 0, 1, 1</vt:lpwstr>
  </property>
</Properties>
</file>